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81" r:id="rId24"/>
  </p:sldIdLst>
  <p:sldSz cx="18288000" cy="10287000"/>
  <p:notesSz cx="6858000" cy="9144000"/>
  <p:embeddedFontLst>
    <p:embeddedFont>
      <p:font typeface="Canva Sans" panose="020B0604020202020204" charset="0"/>
      <p:regular r:id="rId25"/>
    </p:embeddedFont>
    <p:embeddedFont>
      <p:font typeface="Montserrat Classic" panose="020B0604020202020204" charset="0"/>
      <p:regular r:id="rId26"/>
    </p:embeddedFont>
    <p:embeddedFont>
      <p:font typeface="Montserrat Classic Bold" panose="020B0604020202020204" charset="0"/>
      <p:regular r:id="rId27"/>
    </p:embeddedFont>
    <p:embeddedFont>
      <p:font typeface="Open Sans 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5" d="100"/>
          <a:sy n="45" d="100"/>
        </p:scale>
        <p:origin x="2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2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19.svg"/><Relationship Id="rId7" Type="http://schemas.openxmlformats.org/officeDocument/2006/relationships/image" Target="../media/image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111642">
            <a:off x="14092878" y="-444474"/>
            <a:ext cx="10443683" cy="848786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583319" y="10001061"/>
            <a:ext cx="9727319" cy="310696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528193" y="8515539"/>
            <a:ext cx="2486133" cy="148552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520192"/>
            <a:ext cx="8544752" cy="212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17"/>
              </a:lnSpc>
            </a:pPr>
            <a:r>
              <a:rPr lang="en-US" sz="8199">
                <a:solidFill>
                  <a:srgbClr val="004AAD"/>
                </a:solidFill>
                <a:latin typeface="Montserrat Classic Bold"/>
              </a:rPr>
              <a:t>ML PROJECT PRESENTATION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189095"/>
            <a:ext cx="12370099" cy="306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20"/>
              </a:lnSpc>
            </a:pPr>
            <a:r>
              <a:rPr lang="en-US" sz="8000">
                <a:solidFill>
                  <a:srgbClr val="2BB4D4"/>
                </a:solidFill>
                <a:latin typeface="Montserrat Classic Bold"/>
              </a:rPr>
              <a:t>FAKE NEWS DETECTION USING</a:t>
            </a:r>
          </a:p>
          <a:p>
            <a:pPr>
              <a:lnSpc>
                <a:spcPts val="7920"/>
              </a:lnSpc>
            </a:pPr>
            <a:r>
              <a:rPr lang="en-US" sz="8000">
                <a:solidFill>
                  <a:srgbClr val="2BB4D4"/>
                </a:solidFill>
                <a:latin typeface="Montserrat Classic Bold"/>
              </a:rPr>
              <a:t>ML TECHNIQUES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75054" y="9350213"/>
            <a:ext cx="264169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7726680"/>
            <a:ext cx="5066544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11"/>
              </a:lnSpc>
            </a:pPr>
            <a:r>
              <a:rPr lang="en-US" sz="5062" dirty="0">
                <a:solidFill>
                  <a:srgbClr val="004AAD"/>
                </a:solidFill>
                <a:latin typeface="Montserrat Classic Bold"/>
              </a:rPr>
              <a:t>Mayank Bajpai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525861">
            <a:off x="11773103" y="-590560"/>
            <a:ext cx="13709384" cy="1370938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28700" y="2451326"/>
            <a:ext cx="1992833" cy="89841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20364" y="2592123"/>
            <a:ext cx="1809504" cy="550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37"/>
              </a:lnSpc>
            </a:pPr>
            <a:r>
              <a:rPr lang="en-US" sz="3241">
                <a:solidFill>
                  <a:srgbClr val="2E2E2E"/>
                </a:solidFill>
                <a:latin typeface="Montserrat Classic Bold"/>
              </a:rPr>
              <a:t>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568804" y="2544498"/>
            <a:ext cx="4906787" cy="11290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9"/>
              </a:lnSpc>
            </a:pPr>
            <a:r>
              <a:rPr lang="en-US" sz="2899">
                <a:solidFill>
                  <a:srgbClr val="004AAD"/>
                </a:solidFill>
                <a:latin typeface="Montserrat Classic"/>
              </a:rPr>
              <a:t>We use Grid Search to find the best hyperparameters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04825"/>
            <a:ext cx="7110543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ML MODELS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8532740" flipH="1">
            <a:off x="-3625527" y="9139690"/>
            <a:ext cx="6729406" cy="546917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1028700" y="4871201"/>
            <a:ext cx="1975420" cy="8905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119563" y="5019711"/>
            <a:ext cx="1793694" cy="53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8"/>
              </a:lnSpc>
            </a:pPr>
            <a:r>
              <a:rPr lang="en-US" sz="3212">
                <a:solidFill>
                  <a:srgbClr val="2E2E2E"/>
                </a:solidFill>
                <a:latin typeface="Montserrat Classic Bold"/>
              </a:rPr>
              <a:t>2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654759" y="4198360"/>
            <a:ext cx="4906787" cy="229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9"/>
              </a:lnSpc>
            </a:pPr>
            <a:r>
              <a:rPr lang="en-US" sz="2899">
                <a:solidFill>
                  <a:srgbClr val="004AAD"/>
                </a:solidFill>
                <a:latin typeface="Montserrat Classic"/>
              </a:rPr>
              <a:t>We report the accuracies and loss curves for various ML models like  SVM, Neural networks etc.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flipH="1">
            <a:off x="942746" y="7640060"/>
            <a:ext cx="1975420" cy="890567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033609" y="7788570"/>
            <a:ext cx="1793694" cy="536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98"/>
              </a:lnSpc>
            </a:pPr>
            <a:r>
              <a:rPr lang="en-US" sz="3212">
                <a:solidFill>
                  <a:srgbClr val="2E2E2E"/>
                </a:solidFill>
                <a:latin typeface="Montserrat Classic"/>
              </a:rPr>
              <a:t>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68804" y="6967219"/>
            <a:ext cx="4906787" cy="2291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39"/>
              </a:lnSpc>
            </a:pPr>
            <a:r>
              <a:rPr lang="en-US" sz="2899">
                <a:solidFill>
                  <a:srgbClr val="004AAD"/>
                </a:solidFill>
                <a:latin typeface="Montserrat Classic"/>
              </a:rPr>
              <a:t>The results are for TF-IDF in NLP without considering the party and speaker name.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500775" y="9350213"/>
            <a:ext cx="612726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5311905" y="-569913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843297"/>
            <a:ext cx="8930036" cy="69605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211782" y="8257434"/>
            <a:ext cx="1546398" cy="154639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GAUSSIAN NAIVE BAYES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Gaussian Naive Bayes is 58.09%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941886" y="9401478"/>
            <a:ext cx="528339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5311905" y="-569913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3103851"/>
            <a:ext cx="8463784" cy="658941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273978" y="8540255"/>
            <a:ext cx="1436091" cy="1436091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LOGISTIC REGRESSION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Logistic Regression is 61.74%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77373" y="9290909"/>
            <a:ext cx="536572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12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5311905" y="-569913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3565" y="2935749"/>
            <a:ext cx="9062811" cy="7029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889094" y="7967589"/>
            <a:ext cx="1748809" cy="174880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DECISION TREE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the Decision Tree is 56.91%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69588" y="9290909"/>
            <a:ext cx="552143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4550862" y="-515140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818983"/>
            <a:ext cx="8862141" cy="698182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828956" y="7967807"/>
            <a:ext cx="1833002" cy="183300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RANDOM FOREST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Random Forest is 59.57%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63413" y="9290909"/>
            <a:ext cx="564492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4550862" y="-515140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2896318"/>
            <a:ext cx="8872843" cy="688253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6057481" y="8150316"/>
            <a:ext cx="1628533" cy="162853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ADABOOST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Adaboost is 58.93%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66948" y="9290909"/>
            <a:ext cx="557422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4550862" y="-515140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43511" y="2897230"/>
            <a:ext cx="8730445" cy="687807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516238" y="7846079"/>
            <a:ext cx="1929223" cy="192922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SVM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SVM is 59.34%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53972" y="9290909"/>
            <a:ext cx="583374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4550862" y="-515140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85121" y="3103851"/>
            <a:ext cx="8358879" cy="657391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732735" y="7916925"/>
            <a:ext cx="1760836" cy="176083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"/>
              </a:rPr>
              <a:t>MLP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MLP is 58.95%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91154" y="9290909"/>
            <a:ext cx="509009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4550862" y="-515140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37285" y="2845065"/>
            <a:ext cx="8685656" cy="683090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986167" y="7903959"/>
            <a:ext cx="1772013" cy="177201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"/>
              </a:rPr>
              <a:t>MLP WITH PCA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MLP along with PCA is 57.70%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63681" y="9290909"/>
            <a:ext cx="563955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18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5568076" y="-569913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r="602"/>
          <a:stretch>
            <a:fillRect/>
          </a:stretch>
        </p:blipFill>
        <p:spPr>
          <a:xfrm>
            <a:off x="759038" y="2845065"/>
            <a:ext cx="8757503" cy="692913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5995285" y="8227805"/>
            <a:ext cx="1546398" cy="154639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"/>
              </a:rPr>
              <a:t>MLP WITH TSNE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970" y="1915833"/>
            <a:ext cx="12432563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accuracy using MLP along with TSNE is 55.27%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54106" y="9290909"/>
            <a:ext cx="583105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085749">
            <a:off x="-13598870" y="-2029178"/>
            <a:ext cx="14345355" cy="143453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799293">
            <a:off x="16358122" y="-4499005"/>
            <a:ext cx="6885296" cy="1105540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2737" y="954488"/>
            <a:ext cx="8271263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MOTIVATION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2737" y="3009029"/>
            <a:ext cx="14994562" cy="5822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 Bold"/>
              </a:rPr>
              <a:t>Fake News is a challenging problem in today's times.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 Bold"/>
              </a:rPr>
              <a:t>Social Media websites are flooded with much misinformation, which can prove fatal.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 Bold"/>
              </a:rPr>
              <a:t>Twitter particularly struggles with the fake news problem.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 Bold"/>
              </a:rPr>
              <a:t>However, there is a certain regular pattern in fake news. Some individuals are more likely to spread fake news.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 Bold"/>
              </a:rPr>
              <a:t>We can use Machine Learning to identify such patterns and try to predict fake news.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70937" y="9350213"/>
            <a:ext cx="272402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5568076" y="-5699138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0970" y="2008825"/>
            <a:ext cx="15947646" cy="639258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80970" y="372546"/>
            <a:ext cx="1300137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"/>
              </a:rPr>
              <a:t>RESULTS SUMMED UP !!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33521" y="9153525"/>
            <a:ext cx="620959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987423" flipH="1">
            <a:off x="15755582" y="-1736875"/>
            <a:ext cx="8063091" cy="655309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872206" y="2610317"/>
            <a:ext cx="14633444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The accuracies are close to 60%, which is not much efficient.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This is because it's impossible to solve this problem using standard ML and NLP Techniques.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It is impossible to predict whether the news is fake without knowing the ground truth at that time. 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792714" y="7877089"/>
            <a:ext cx="1338792" cy="2062463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859253"/>
            <a:ext cx="8366115" cy="113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32"/>
              </a:lnSpc>
            </a:pPr>
            <a:r>
              <a:rPr lang="en-US" sz="8432">
                <a:solidFill>
                  <a:srgbClr val="004AAD"/>
                </a:solidFill>
                <a:latin typeface="Montserrat Classic Bold"/>
              </a:rPr>
              <a:t>LIMITATIONS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26529" y="9153525"/>
            <a:ext cx="536572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987423" flipH="1">
            <a:off x="13668991" y="-1284505"/>
            <a:ext cx="8063091" cy="65530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843479" y="7979617"/>
            <a:ext cx="1857057" cy="185705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688564"/>
            <a:ext cx="11660051" cy="4908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We can predict whether the given news is fake or not with an accuracy better than a random guess i.e. 50%.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The best accuracy was 62.93% using Random Forest, BOW vectorisation, with speaker and party and Gini gain as feature selection criteria.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859253"/>
            <a:ext cx="8366115" cy="1132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32"/>
              </a:lnSpc>
            </a:pPr>
            <a:r>
              <a:rPr lang="en-US" sz="8432">
                <a:solidFill>
                  <a:srgbClr val="004AAD"/>
                </a:solidFill>
                <a:latin typeface="Montserrat Classic Bold"/>
              </a:rPr>
              <a:t>CONCLUSION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721436" y="9136743"/>
            <a:ext cx="544804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32844"/>
            <a:ext cx="11227767" cy="337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30"/>
              </a:lnSpc>
            </a:pPr>
            <a:r>
              <a:rPr lang="en-US" sz="13030" spc="-443">
                <a:solidFill>
                  <a:srgbClr val="004AAD"/>
                </a:solidFill>
                <a:latin typeface="Montserrat Classic"/>
              </a:rPr>
              <a:t>ANY QUESTIONS ?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2547171" y="1532850"/>
            <a:ext cx="12112141" cy="984386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03566" y="5331306"/>
            <a:ext cx="2596065" cy="4114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998358" y="9153525"/>
            <a:ext cx="591607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26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085749">
            <a:off x="-9621962" y="-3551227"/>
            <a:ext cx="14345355" cy="1434535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799293">
            <a:off x="16358122" y="-4499005"/>
            <a:ext cx="6885296" cy="1105540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872737" y="3009029"/>
            <a:ext cx="14994562" cy="6556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"/>
              </a:rPr>
              <a:t>Researchers used ML models like logistic regression and deep learning models.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"/>
              </a:rPr>
              <a:t>Researchers describe the use of detecting fake news.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"/>
              </a:rPr>
              <a:t>They discuss vectorization techniques like TF-IDF and BOW to convert text to numeric values.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"/>
              </a:rPr>
              <a:t>Researchers discussed the importance of addressing the bias using lexical and sentiment analysis.</a:t>
            </a:r>
          </a:p>
          <a:p>
            <a:pPr marL="777240" lvl="1" indent="-388620">
              <a:lnSpc>
                <a:spcPts val="5796"/>
              </a:lnSpc>
              <a:buFont typeface="Arial"/>
              <a:buChar char="•"/>
            </a:pPr>
            <a:r>
              <a:rPr lang="en-US" sz="3600">
                <a:solidFill>
                  <a:srgbClr val="004AAD"/>
                </a:solidFill>
                <a:latin typeface="Montserrat Classic"/>
              </a:rPr>
              <a:t>They experimented with several models like SVM, Random Forest etc.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6077031" y="7934604"/>
            <a:ext cx="1824597" cy="181796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72737" y="954488"/>
            <a:ext cx="12794477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LITERATURE REVIEW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663152" y="9350213"/>
            <a:ext cx="287973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3525861">
            <a:off x="11433308" y="-990868"/>
            <a:ext cx="13709384" cy="1370938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2936" y="504825"/>
            <a:ext cx="10047184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DATASET USED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9817" y="2278478"/>
            <a:ext cx="9525" cy="934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279"/>
              </a:lnSpc>
            </a:pPr>
            <a:endParaRPr/>
          </a:p>
        </p:txBody>
      </p:sp>
      <p:sp>
        <p:nvSpPr>
          <p:cNvPr id="5" name="TextBox 5"/>
          <p:cNvSpPr txBox="1"/>
          <p:nvPr/>
        </p:nvSpPr>
        <p:spPr>
          <a:xfrm>
            <a:off x="529342" y="2087026"/>
            <a:ext cx="11660051" cy="561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Used Liar Dataset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It contains sentences with their speakers and their affiliations with labels representing fake news or not.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The dataset contains 16 columns and 12788 rows.</a:t>
            </a:r>
          </a:p>
          <a:p>
            <a:pPr marL="863599" lvl="1" indent="-431800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4AAD"/>
                </a:solidFill>
                <a:latin typeface="Open Sans Bold"/>
              </a:rPr>
              <a:t> Some columns are labels, statement speakers, etc.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56977" y="9350213"/>
            <a:ext cx="300323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80970" y="2479278"/>
            <a:ext cx="7903630" cy="59796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355670" y="2479278"/>
            <a:ext cx="7903630" cy="597962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80970" y="372546"/>
            <a:ext cx="15410610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"/>
              </a:rPr>
              <a:t>EDA SOME SCATTERPLOTS !!!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60512" y="9350213"/>
            <a:ext cx="293253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8243363" flipH="1">
            <a:off x="14256454" y="9219336"/>
            <a:ext cx="8063091" cy="65530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118924" y="2244076"/>
            <a:ext cx="7795651" cy="488131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3546" y="504825"/>
            <a:ext cx="14027068" cy="1209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004AAD"/>
                </a:solidFill>
                <a:latin typeface="Montserrat Classic Bold"/>
              </a:rPr>
              <a:t>DATA PREPROCESSING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94601" y="2186926"/>
            <a:ext cx="10137312" cy="5484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8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clean the data and remove punctuation marks, white spaces, etc</a:t>
            </a:r>
          </a:p>
          <a:p>
            <a:pPr marL="750818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tokenize the data using NLP</a:t>
            </a:r>
          </a:p>
          <a:p>
            <a:pPr marL="750818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use TF-IDF and BOW to vectorize the tokenized data into numeric form.</a:t>
            </a:r>
          </a:p>
          <a:p>
            <a:pPr marL="750818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use wordcloud to visualize the word frequencies.</a:t>
            </a:r>
          </a:p>
          <a:p>
            <a:pPr marL="750818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use a label encoder on Political Party and speaker column.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47536" y="9350213"/>
            <a:ext cx="319205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343790" y="1727069"/>
            <a:ext cx="7704938" cy="808386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63546" y="8233597"/>
            <a:ext cx="1919331" cy="15773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63546" y="485775"/>
            <a:ext cx="14027068" cy="105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00"/>
              </a:lnSpc>
            </a:pPr>
            <a:r>
              <a:rPr lang="en-US" sz="7900">
                <a:solidFill>
                  <a:srgbClr val="004AAD"/>
                </a:solidFill>
                <a:latin typeface="Montserrat Classic Bold"/>
              </a:rPr>
              <a:t>DATA PREPROCESSING - 2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6478" y="2387316"/>
            <a:ext cx="10137312" cy="5455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dropped 12 columns out of 16 columns</a:t>
            </a:r>
          </a:p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The decision to keep which columns were</a:t>
            </a:r>
          </a:p>
          <a:p>
            <a:pPr>
              <a:lnSpc>
                <a:spcPts val="4868"/>
              </a:lnSpc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       taken based on the heatmap.</a:t>
            </a:r>
          </a:p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Columns with high correlation were dropped.</a:t>
            </a:r>
          </a:p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take 4 partitions of data with and without party and speaker using TF-IDF and BOW.</a:t>
            </a:r>
          </a:p>
          <a:p>
            <a:pPr>
              <a:lnSpc>
                <a:spcPts val="4868"/>
              </a:lnSpc>
            </a:pPr>
            <a:endParaRPr lang="en-US" sz="3477">
              <a:solidFill>
                <a:srgbClr val="004AAD"/>
              </a:solidFill>
              <a:latin typeface="Open Sans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8684719" y="9350213"/>
            <a:ext cx="244840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6544908" y="8345916"/>
            <a:ext cx="1567630" cy="146502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63546" y="4267431"/>
            <a:ext cx="11282344" cy="4448046"/>
            <a:chOff x="0" y="0"/>
            <a:chExt cx="15043125" cy="5930728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0" y="0"/>
              <a:ext cx="14556737" cy="1936642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0" y="2395298"/>
              <a:ext cx="15043125" cy="1875654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6"/>
            <a:srcRect t="27550" b="14962"/>
            <a:stretch>
              <a:fillRect/>
            </a:stretch>
          </p:blipFill>
          <p:spPr>
            <a:xfrm>
              <a:off x="0" y="4728152"/>
              <a:ext cx="7826915" cy="1202576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663546" y="485775"/>
            <a:ext cx="14027068" cy="1057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00"/>
              </a:lnSpc>
            </a:pPr>
            <a:r>
              <a:rPr lang="en-US" sz="7900">
                <a:solidFill>
                  <a:srgbClr val="004AAD"/>
                </a:solidFill>
                <a:latin typeface="Montserrat Classic Bold"/>
              </a:rPr>
              <a:t>MORE ON NLP !!!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06478" y="2387316"/>
            <a:ext cx="10137312" cy="1188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We use TF-IDF and BOW in NLP vectorisation.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3525861">
            <a:off x="13337323" y="-5311000"/>
            <a:ext cx="13709384" cy="1370938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8657246" y="9350213"/>
            <a:ext cx="299786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66807">
            <a:off x="14164280" y="-1898272"/>
            <a:ext cx="12112141" cy="984386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0970" y="2859236"/>
            <a:ext cx="9319410" cy="673813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80970" y="372546"/>
            <a:ext cx="12750206" cy="1026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7799" spc="-265">
                <a:solidFill>
                  <a:srgbClr val="004AAD"/>
                </a:solidFill>
                <a:latin typeface="Montserrat Classic Bold"/>
              </a:rPr>
              <a:t>PERFORMING TSNE !!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80970" y="1915833"/>
            <a:ext cx="11363185" cy="578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0819" lvl="1" indent="-375409">
              <a:lnSpc>
                <a:spcPts val="4868"/>
              </a:lnSpc>
              <a:buFont typeface="Arial"/>
              <a:buChar char="•"/>
            </a:pPr>
            <a:r>
              <a:rPr lang="en-US" sz="3477">
                <a:solidFill>
                  <a:srgbClr val="004AAD"/>
                </a:solidFill>
                <a:latin typeface="Open Sans Bold"/>
              </a:rPr>
              <a:t>Following is the result of TSNE on TF-IDF Vector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46793" y="9492596"/>
            <a:ext cx="318936" cy="6999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71"/>
              </a:lnSpc>
            </a:pPr>
            <a:r>
              <a:rPr lang="en-US" sz="3908">
                <a:solidFill>
                  <a:srgbClr val="1C3D86"/>
                </a:solidFill>
                <a:latin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594</Words>
  <Application>Microsoft Office PowerPoint</Application>
  <PresentationFormat>Custom</PresentationFormat>
  <Paragraphs>95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Open Sans Bold</vt:lpstr>
      <vt:lpstr>Montserrat Classic Bold</vt:lpstr>
      <vt:lpstr>Montserrat Classic</vt:lpstr>
      <vt:lpstr>Arial</vt:lpstr>
      <vt:lpstr>Canva Sans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 Project Presentation</dc:title>
  <dc:creator>Bajpai, Mayank (TR Technology)</dc:creator>
  <cp:lastModifiedBy>Bajpai, Mayank (TR Technology)</cp:lastModifiedBy>
  <cp:revision>2</cp:revision>
  <dcterms:created xsi:type="dcterms:W3CDTF">2006-08-16T00:00:00Z</dcterms:created>
  <dcterms:modified xsi:type="dcterms:W3CDTF">2025-04-28T07:47:08Z</dcterms:modified>
  <dc:identifier>DAFTuA_cjDY</dc:identifier>
</cp:coreProperties>
</file>